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68" autoAdjust="0"/>
  </p:normalViewPr>
  <p:slideViewPr>
    <p:cSldViewPr snapToGrid="0">
      <p:cViewPr>
        <p:scale>
          <a:sx n="200" d="100"/>
          <a:sy n="200" d="100"/>
        </p:scale>
        <p:origin x="-570" y="-3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ексеев Алексей Гаврильевич" userId="049e6702-17b0-4a30-99a6-284370f3e0d2" providerId="ADAL" clId="{FAA302D1-9679-4503-9ECC-A1F2BC947987}"/>
    <pc:docChg chg="modSld">
      <pc:chgData name="Алексеев Алексей Гаврильевич" userId="049e6702-17b0-4a30-99a6-284370f3e0d2" providerId="ADAL" clId="{FAA302D1-9679-4503-9ECC-A1F2BC947987}" dt="2023-02-10T05:34:04.881" v="5" actId="6549"/>
      <pc:docMkLst>
        <pc:docMk/>
      </pc:docMkLst>
      <pc:sldChg chg="modSp">
        <pc:chgData name="Алексеев Алексей Гаврильевич" userId="049e6702-17b0-4a30-99a6-284370f3e0d2" providerId="ADAL" clId="{FAA302D1-9679-4503-9ECC-A1F2BC947987}" dt="2023-02-10T05:34:04.881" v="5" actId="6549"/>
        <pc:sldMkLst>
          <pc:docMk/>
          <pc:sldMk cId="2770994066" sldId="260"/>
        </pc:sldMkLst>
        <pc:graphicFrameChg chg="modGraphic">
          <ac:chgData name="Алексеев Алексей Гаврильевич" userId="049e6702-17b0-4a30-99a6-284370f3e0d2" providerId="ADAL" clId="{FAA302D1-9679-4503-9ECC-A1F2BC947987}" dt="2023-02-10T05:34:04.881" v="5" actId="6549"/>
          <ac:graphicFrameMkLst>
            <pc:docMk/>
            <pc:sldMk cId="2770994066" sldId="260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85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9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285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2092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492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25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424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969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80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85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5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61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02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0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8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76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A6CA644-A745-4E2D-BAF6-FC715439E212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2BB8F-704D-4C09-9853-C7E7F7E501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922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5232" y="3431198"/>
            <a:ext cx="7886700" cy="15118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ИНСТИТУТ ЕСТЕСТВЕННЫХ НАУК </a:t>
            </a:r>
          </a:p>
        </p:txBody>
      </p:sp>
      <p:pic>
        <p:nvPicPr>
          <p:cNvPr id="1028" name="Picture 4" descr="Об Институте естественных нау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722" y="183445"/>
            <a:ext cx="1350000" cy="1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Заседание рабочей группы по разработке Программы развития СВФУ на 2021-2030  годы (I этап – 2021-2025 годы)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51" r="23969"/>
          <a:stretch/>
        </p:blipFill>
        <p:spPr bwMode="auto">
          <a:xfrm>
            <a:off x="164856" y="183445"/>
            <a:ext cx="1338629" cy="1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39803" y="5523767"/>
            <a:ext cx="50775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/>
              <a:t>ПЕРЕЧЕНЬ ОБРАЗОВАТЕЛЬНЫХ ПРОГРАММ БАКАЛАВРИАТА И СПЕЦИАЛИТЕТА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17691" y="6357241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202</a:t>
            </a:r>
            <a:r>
              <a:rPr lang="en-US" b="1" dirty="0"/>
              <a:t>3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03485" y="550668"/>
            <a:ext cx="6208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ЦЕНТРАЛЬНАЯ ПРИЕМНАЯ КОМИССИЯ СВФУ ИМ. М.К. АММОСОВА</a:t>
            </a:r>
          </a:p>
        </p:txBody>
      </p:sp>
    </p:spTree>
    <p:extLst>
      <p:ext uri="{BB962C8B-B14F-4D97-AF65-F5344CB8AC3E}">
        <p14:creationId xmlns:p14="http://schemas.microsoft.com/office/powerpoint/2010/main" val="19581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802" y="311859"/>
            <a:ext cx="7055380" cy="945260"/>
          </a:xfrm>
        </p:spPr>
        <p:txBody>
          <a:bodyPr/>
          <a:lstStyle/>
          <a:p>
            <a:pPr algn="ctr"/>
            <a:r>
              <a:rPr lang="ru-RU" sz="3600" b="1" dirty="0"/>
              <a:t>Дорогой  абитуриент !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346648" y="1283083"/>
            <a:ext cx="6533583" cy="4403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>
                <a:latin typeface="Open Sans"/>
              </a:rPr>
              <a:t>Этот год у тебя особенный: ты проходишь один из важнейших этапов своей жизни – заканчиваешь школу, колледж или лицей. Расставшись с ученической скамьей, порой бывает трудно разобраться. Куда идти, дорогою какой? Действительно, найти свое призвание в жизни, свою профессию трудная задача. Друзья и знакомые делятся с тобой впечатлениями о своей работе, родители предлагают поддержать семейные традиции и пойти по их стопам. Но какими бы хорошими не были разные советы, тебе придется принимать самостоятельное решение.</a:t>
            </a:r>
            <a:br>
              <a:rPr lang="ru-RU" sz="1200" dirty="0">
                <a:latin typeface="Open Sans"/>
              </a:rPr>
            </a:br>
            <a:r>
              <a:rPr lang="ru-RU" sz="1200" dirty="0">
                <a:latin typeface="Open Sans"/>
              </a:rPr>
              <a:t>При том многообразии государственных и негосударственных вузов, которые предлагают образовательные услуги, очень трудно сделать выбор, но помни, что важен не столько диплом о высшем образовании, сколько реальные знания и квалификация специалиста.</a:t>
            </a:r>
          </a:p>
          <a:p>
            <a:pPr marL="0" indent="0">
              <a:buNone/>
            </a:pPr>
            <a:r>
              <a:rPr lang="ru-RU" sz="1200" dirty="0">
                <a:latin typeface="Open Sans"/>
              </a:rPr>
              <a:t>Если тебе интересно изучать растения, животных, изменения в окружающей среде, проводить занимательные химические опыты, то советуем тебе оценить все преимущества обучения в головном вузе Республики (Саха) Якутия Северо-Восточном федеральном университете им. М.К. </a:t>
            </a:r>
            <a:r>
              <a:rPr lang="ru-RU" sz="1200" dirty="0" err="1">
                <a:latin typeface="Open Sans"/>
              </a:rPr>
              <a:t>Аммосова</a:t>
            </a:r>
            <a:r>
              <a:rPr lang="ru-RU" sz="1200" dirty="0">
                <a:latin typeface="Open Sans"/>
              </a:rPr>
              <a:t> на Институте естественных наук.</a:t>
            </a:r>
          </a:p>
          <a:p>
            <a:pPr marL="0" indent="0">
              <a:buNone/>
            </a:pPr>
            <a:r>
              <a:rPr lang="ru-RU" sz="1200" dirty="0">
                <a:latin typeface="Open Sans"/>
              </a:rPr>
              <a:t>Высокая квалификация профессорско-преподавательского состава института, успешное сочетание теоретических знаний и практических навыков являются залогом успешной работы наших выпускников в ведущих научных, образовательных, промышленных и коммерческих предприятиях. </a:t>
            </a:r>
            <a:br>
              <a:rPr lang="ru-RU" sz="1200" dirty="0">
                <a:latin typeface="Open Sans"/>
              </a:rPr>
            </a:br>
            <a:endParaRPr lang="ru-RU" sz="1200" dirty="0">
              <a:latin typeface="Open Sans"/>
            </a:endParaRPr>
          </a:p>
          <a:p>
            <a:pPr marL="0" indent="0">
              <a:buNone/>
            </a:pPr>
            <a:r>
              <a:rPr lang="ru-RU" sz="1200" dirty="0">
                <a:latin typeface="Open Sans"/>
              </a:rPr>
              <a:t>Уважаемые абитуриенты, Вас ждут интересные исследования по самым современным направлениям науки. </a:t>
            </a:r>
            <a:br>
              <a:rPr lang="ru-RU" sz="1200" dirty="0">
                <a:latin typeface="Open Sans"/>
              </a:rPr>
            </a:br>
            <a:r>
              <a:rPr lang="ru-RU" sz="1200" dirty="0">
                <a:latin typeface="Open Sans"/>
              </a:rPr>
              <a:t>Пора задуматься о своем месте в бурно развивающейся эпохе перемен и быть полезным для общества!</a:t>
            </a:r>
          </a:p>
          <a:p>
            <a:pPr marL="0" indent="0">
              <a:buNone/>
            </a:pPr>
            <a:r>
              <a:rPr lang="ru-RU" sz="1200" b="1" dirty="0">
                <a:latin typeface="Open Sans"/>
              </a:rPr>
              <a:t>Институт естественных наук ждет Вас !!!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64" y="1853248"/>
            <a:ext cx="1078524" cy="1631380"/>
          </a:xfrm>
        </p:spPr>
      </p:pic>
      <p:sp>
        <p:nvSpPr>
          <p:cNvPr id="7" name="TextBox 6"/>
          <p:cNvSpPr txBox="1"/>
          <p:nvPr/>
        </p:nvSpPr>
        <p:spPr>
          <a:xfrm>
            <a:off x="264004" y="3731627"/>
            <a:ext cx="208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Директор ИЕН </a:t>
            </a:r>
          </a:p>
          <a:p>
            <a:pPr algn="ctr"/>
            <a:r>
              <a:rPr lang="ru-RU" sz="1200" dirty="0" err="1"/>
              <a:t>к.б.н</a:t>
            </a:r>
            <a:r>
              <a:rPr lang="ru-RU" sz="1200" dirty="0"/>
              <a:t> </a:t>
            </a:r>
            <a:r>
              <a:rPr lang="ru-RU" sz="1200" dirty="0" err="1"/>
              <a:t>Колодезников</a:t>
            </a:r>
            <a:r>
              <a:rPr lang="ru-RU" sz="1200" dirty="0"/>
              <a:t> Василий Егорович</a:t>
            </a:r>
          </a:p>
        </p:txBody>
      </p:sp>
    </p:spTree>
    <p:extLst>
      <p:ext uri="{BB962C8B-B14F-4D97-AF65-F5344CB8AC3E}">
        <p14:creationId xmlns:p14="http://schemas.microsoft.com/office/powerpoint/2010/main" val="14399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087" y="188949"/>
            <a:ext cx="7055380" cy="1400530"/>
          </a:xfrm>
        </p:spPr>
        <p:txBody>
          <a:bodyPr/>
          <a:lstStyle/>
          <a:p>
            <a:pPr algn="ctr"/>
            <a:r>
              <a:rPr lang="ru-RU" sz="3600" b="1" dirty="0"/>
              <a:t>ИНСТИТУТ ЕСТЕСТВЕННЫХ НАУК 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0844" y="1589479"/>
            <a:ext cx="6317788" cy="4641343"/>
          </a:xfrm>
        </p:spPr>
        <p:txBody>
          <a:bodyPr>
            <a:noAutofit/>
          </a:bodyPr>
          <a:lstStyle/>
          <a:p>
            <a:r>
              <a:rPr lang="ru-RU" sz="1400" b="1" dirty="0"/>
              <a:t>Одно из старейших учебных подразделений </a:t>
            </a:r>
            <a:r>
              <a:rPr lang="ru-RU" sz="1400" b="1" dirty="0" err="1"/>
              <a:t>Cеверо</a:t>
            </a:r>
            <a:r>
              <a:rPr lang="ru-RU" sz="1400" b="1" dirty="0"/>
              <a:t>-Восточного федерального университета им. М.К. </a:t>
            </a:r>
            <a:r>
              <a:rPr lang="ru-RU" sz="1400" b="1" dirty="0" err="1"/>
              <a:t>Аммосова</a:t>
            </a:r>
            <a:r>
              <a:rPr lang="ru-RU" sz="1400" b="1" dirty="0"/>
              <a:t> был основан в 1938 году. </a:t>
            </a:r>
            <a:r>
              <a:rPr lang="ru-RU" sz="1400" dirty="0"/>
              <a:t>Сейчас</a:t>
            </a:r>
            <a:r>
              <a:rPr lang="ru-RU" sz="1400" b="1" dirty="0"/>
              <a:t> </a:t>
            </a:r>
            <a:r>
              <a:rPr lang="ru-RU" sz="1400" dirty="0"/>
              <a:t>Институт естественных наук СВФУ является интеллектуальным центром системы высшего и послевузовского профессионального образования Российской Федерации на территории северо-востока России, в области биологии, химии, географии, экологии и педагогики (по вышеуказанным направлениям подготовки). </a:t>
            </a:r>
          </a:p>
          <a:p>
            <a:r>
              <a:rPr lang="ru-RU" sz="1400" dirty="0"/>
              <a:t>Институт состоит из биологического, химического, эколого-географического и педагогического отделений. Институт имеет в своем составе учебно-методический отдел, учебные, учебно-научные и научно-исследовательские лаборатории, кабинеты, Центр непрерывного естественнонаучного образования, учебные полигоны, научно-образовательный центр, Ботанический сад и Зоологический музей СВФУ.</a:t>
            </a:r>
          </a:p>
          <a:p>
            <a:r>
              <a:rPr lang="ru-RU" sz="1400" dirty="0"/>
              <a:t>В Институте ведется подготовка высококвалифицированных кадров по 9 направлениям </a:t>
            </a:r>
            <a:r>
              <a:rPr lang="ru-RU" sz="1400" dirty="0" err="1"/>
              <a:t>бакалавриата</a:t>
            </a:r>
            <a:r>
              <a:rPr lang="ru-RU" sz="1400" dirty="0"/>
              <a:t>, 1 направления </a:t>
            </a:r>
            <a:r>
              <a:rPr lang="ru-RU" sz="1400" dirty="0" err="1"/>
              <a:t>специалитета</a:t>
            </a:r>
            <a:r>
              <a:rPr lang="ru-RU" sz="1400" dirty="0"/>
              <a:t>, 6 направлениям магистратуры.</a:t>
            </a:r>
          </a:p>
          <a:p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1669" y="1589479"/>
            <a:ext cx="2822331" cy="4535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/>
        </p:nvPicPr>
        <p:blipFill rotWithShape="1">
          <a:blip r:embed="rId2" cstate="print"/>
          <a:srcRect l="3131" r="14871"/>
          <a:stretch/>
        </p:blipFill>
        <p:spPr>
          <a:xfrm>
            <a:off x="6408632" y="1730151"/>
            <a:ext cx="2629861" cy="1382321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/>
        </p:nvPicPr>
        <p:blipFill rotWithShape="1">
          <a:blip r:embed="rId3" cstate="print"/>
          <a:srcRect l="27010" t="6613" r="5743" b="3600"/>
          <a:stretch/>
        </p:blipFill>
        <p:spPr>
          <a:xfrm>
            <a:off x="6519016" y="3227722"/>
            <a:ext cx="2409092" cy="18093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89353" y="5109620"/>
            <a:ext cx="2338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Учебные аудитории Института естественных наук располагаются в Корпусе факультетов естественных наук (КФЕН)</a:t>
            </a:r>
          </a:p>
        </p:txBody>
      </p:sp>
    </p:spTree>
    <p:extLst>
      <p:ext uri="{BB962C8B-B14F-4D97-AF65-F5344CB8AC3E}">
        <p14:creationId xmlns:p14="http://schemas.microsoft.com/office/powerpoint/2010/main" val="261768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967" y="96716"/>
            <a:ext cx="7758402" cy="1400530"/>
          </a:xfrm>
        </p:spPr>
        <p:txBody>
          <a:bodyPr/>
          <a:lstStyle/>
          <a:p>
            <a:pPr algn="ctr"/>
            <a:r>
              <a:rPr lang="ru-RU" sz="2000" b="1" dirty="0"/>
              <a:t>Перечень программ </a:t>
            </a:r>
            <a:r>
              <a:rPr lang="ru-RU" sz="2000" b="1" dirty="0" err="1"/>
              <a:t>бакалавриата</a:t>
            </a:r>
            <a:r>
              <a:rPr lang="ru-RU" sz="2000" b="1" dirty="0"/>
              <a:t> и </a:t>
            </a:r>
            <a:r>
              <a:rPr lang="ru-RU" sz="2000" b="1" dirty="0" err="1"/>
              <a:t>специалитета</a:t>
            </a:r>
            <a:r>
              <a:rPr lang="ru-RU" sz="2000" b="1" dirty="0"/>
              <a:t> ИЕН </a:t>
            </a:r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367461"/>
              </p:ext>
            </p:extLst>
          </p:nvPr>
        </p:nvGraphicFramePr>
        <p:xfrm>
          <a:off x="218550" y="492565"/>
          <a:ext cx="8782575" cy="625387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6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2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7206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Код направления</a:t>
                      </a:r>
                      <a:endParaRPr lang="ru-RU" sz="9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Направление подготовки</a:t>
                      </a:r>
                      <a:endParaRPr lang="ru-RU" sz="9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Количество</a:t>
                      </a:r>
                      <a:r>
                        <a:rPr lang="ru-RU" sz="900" baseline="0" dirty="0"/>
                        <a:t> мест</a:t>
                      </a:r>
                      <a:endParaRPr lang="ru-RU" sz="9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Вступительные</a:t>
                      </a:r>
                      <a:r>
                        <a:rPr lang="ru-RU" sz="900" baseline="0" dirty="0"/>
                        <a:t> испытания</a:t>
                      </a:r>
                      <a:endParaRPr lang="ru-RU" sz="9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2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бюджет</a:t>
                      </a:r>
                      <a:endParaRPr lang="ru-RU" sz="9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на платной основе</a:t>
                      </a:r>
                      <a:endParaRPr lang="ru-RU" sz="9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на базе СОО (ЕГЭ)</a:t>
                      </a:r>
                      <a:endParaRPr lang="ru-RU" sz="9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/>
                        <a:t>на базе СПО </a:t>
                      </a:r>
                    </a:p>
                    <a:p>
                      <a:pPr algn="ctr"/>
                      <a:r>
                        <a:rPr lang="ru-RU" sz="900" baseline="0" dirty="0"/>
                        <a:t>(С – собеседование; Т - тестирование)</a:t>
                      </a:r>
                      <a:endParaRPr lang="ru-RU" sz="9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288">
                <a:tc>
                  <a:txBody>
                    <a:bodyPr/>
                    <a:lstStyle/>
                    <a:p>
                      <a:r>
                        <a:rPr lang="ru-RU" sz="700" dirty="0"/>
                        <a:t>06.03.01</a:t>
                      </a:r>
                      <a:endParaRPr lang="ru-RU" sz="7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Биология </a:t>
                      </a:r>
                      <a:endParaRPr lang="ru-RU" sz="800" baseline="0" dirty="0"/>
                    </a:p>
                    <a:p>
                      <a:r>
                        <a:rPr lang="ru-RU" sz="700" baseline="0" dirty="0"/>
                        <a:t>(бакалавриат, 4 года, очная)</a:t>
                      </a:r>
                      <a:endParaRPr lang="ru-RU" sz="7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  <a:p>
                      <a:pPr algn="ctr"/>
                      <a:endParaRPr lang="ru-RU" sz="700" dirty="0"/>
                    </a:p>
                    <a:p>
                      <a:pPr algn="ctr"/>
                      <a:r>
                        <a:rPr lang="ru-RU" sz="700" dirty="0"/>
                        <a:t>30</a:t>
                      </a:r>
                      <a:endParaRPr lang="ru-RU" sz="7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700" dirty="0"/>
                    </a:p>
                    <a:p>
                      <a:pPr algn="ctr"/>
                      <a:endParaRPr lang="ru-RU" sz="700" dirty="0"/>
                    </a:p>
                    <a:p>
                      <a:pPr algn="ctr"/>
                      <a:r>
                        <a:rPr lang="ru-RU" sz="700" dirty="0"/>
                        <a:t>1</a:t>
                      </a:r>
                      <a:endParaRPr lang="ru-RU" sz="7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Биология - 39 б.; 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Физика - 39 б. / </a:t>
                      </a:r>
                    </a:p>
                    <a:p>
                      <a:pPr marL="174625" indent="-174625">
                        <a:buFont typeface="+mj-lt"/>
                        <a:buNone/>
                      </a:pPr>
                      <a:r>
                        <a:rPr lang="ru-RU" sz="700" dirty="0"/>
                        <a:t>      Математика - 39 б. / Химия – 39 б.; </a:t>
                      </a:r>
                    </a:p>
                    <a:p>
                      <a:pPr marL="174625" indent="-174625">
                        <a:buFont typeface="+mj-lt"/>
                        <a:buNone/>
                      </a:pPr>
                      <a:r>
                        <a:rPr lang="ru-RU" sz="700" dirty="0"/>
                        <a:t>3.Русский язык - 40 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Общая физиология (собеседование) - 39 б.; 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Безопасность жизнедеятельности (тестирование) - 40 б.; 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Русский язык (тестирование) - 40 б.</a:t>
                      </a:r>
                      <a:endParaRPr lang="ru-RU" sz="7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93">
                <a:tc>
                  <a:txBody>
                    <a:bodyPr/>
                    <a:lstStyle/>
                    <a:p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05.03.02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solidFill>
                            <a:schemeClr val="bg1"/>
                          </a:solidFill>
                        </a:rPr>
                        <a:t>География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700" b="0" baseline="0" dirty="0" err="1">
                          <a:solidFill>
                            <a:schemeClr val="bg1"/>
                          </a:solidFill>
                        </a:rPr>
                        <a:t>бакалавриат</a:t>
                      </a:r>
                      <a:r>
                        <a:rPr lang="ru-RU" sz="700" b="0" baseline="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4 года, очная)</a:t>
                      </a:r>
                      <a:endParaRPr lang="ru-RU" sz="7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География - 40 б.;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Биология - 39 б. / Математика - 39 б. / Информатика и ИКТ- 44 б.;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 Русский язык - 40 б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Общая география (тестирование) - 39 б.; 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География Якутии (тестирование) - 39 б.; - 44 б.;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 Русский язык - 40 б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745598"/>
                  </a:ext>
                </a:extLst>
              </a:tr>
              <a:tr h="313493">
                <a:tc>
                  <a:txBody>
                    <a:bodyPr/>
                    <a:lstStyle/>
                    <a:p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05.03.04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</a:rPr>
                        <a:t>Гидрометеорология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700" b="0" baseline="0" dirty="0" err="1">
                          <a:solidFill>
                            <a:schemeClr val="bg1"/>
                          </a:solidFill>
                        </a:rPr>
                        <a:t>бакалавриат</a:t>
                      </a:r>
                      <a:r>
                        <a:rPr lang="ru-RU" sz="700" b="0" baseline="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4 года, очная)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4625" indent="-174625">
                        <a:buFont typeface="+mj-lt"/>
                        <a:buAutoNum type="arabicPeriod"/>
                      </a:pP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buFont typeface="+mj-lt"/>
                        <a:buAutoNum type="arabicPeriod"/>
                      </a:pP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534892"/>
                  </a:ext>
                </a:extLst>
              </a:tr>
              <a:tr h="518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05.03.06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solidFill>
                            <a:schemeClr val="bg1"/>
                          </a:solidFill>
                        </a:rPr>
                        <a:t>Экология и природопользование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700" b="0" baseline="0" dirty="0">
                          <a:solidFill>
                            <a:schemeClr val="bg1"/>
                          </a:solidFill>
                        </a:rPr>
                        <a:t>бакалавриат, </a:t>
                      </a: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4 года, очная)</a:t>
                      </a:r>
                      <a:endParaRPr lang="ru-RU" sz="7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Биология - 39 б.; 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Математика - 39 б. / Химия - 39 б. / Информатика и ИКТ - 44 б.;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Русский язык - 40 б.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Безопасность жизнедеятельности (тестирование) - 40 б.; 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Охрана природы (собеседование) - 39 б.;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 Русский язык (тестирование) - 40 б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59819"/>
                  </a:ext>
                </a:extLst>
              </a:tr>
              <a:tr h="552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20.03.01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</a:rPr>
                        <a:t>Техносферная безопасность (Инженерная защита окружающей среды)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700" b="0" baseline="0" dirty="0" err="1">
                          <a:solidFill>
                            <a:schemeClr val="bg1"/>
                          </a:solidFill>
                        </a:rPr>
                        <a:t>бакалавриат</a:t>
                      </a:r>
                      <a:r>
                        <a:rPr lang="ru-RU" sz="700" b="0" baseline="0" dirty="0">
                          <a:solidFill>
                            <a:schemeClr val="bg1"/>
                          </a:solidFill>
                        </a:rPr>
                        <a:t>,  </a:t>
                      </a: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4 года, очная)</a:t>
                      </a:r>
                      <a:endParaRPr lang="ru-RU" sz="7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Математика - 39 б.;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Физика - 39 б. / Химия - 39 б. / Информатика и ИКТ- 44 б.; 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Русский язык - 40 б. 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indent="0">
                        <a:buFont typeface="+mj-lt"/>
                        <a:buAutoNum type="arabicPeriod"/>
                      </a:pP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262579"/>
                  </a:ext>
                </a:extLst>
              </a:tr>
              <a:tr h="537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04.05.01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solidFill>
                            <a:schemeClr val="bg1"/>
                          </a:solidFill>
                        </a:rPr>
                        <a:t>Фундаментальная и прикладная химия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700" b="0" baseline="0" dirty="0">
                          <a:solidFill>
                            <a:schemeClr val="bg1"/>
                          </a:solidFill>
                        </a:rPr>
                        <a:t>специалитет, </a:t>
                      </a: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5 лет, очная)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Химия - 39 б.; 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Биология - 39 б. / Математика - 39 б. / Информатика и ИКТ - 44 б.; 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Русский язык - 40 б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Безопасность жизнедеятельности (тестирование) - 40 б.;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 Основы химии (собеседование) - 39 б.; 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Русский язык (тестирование) - 40 б.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819087"/>
                  </a:ext>
                </a:extLst>
              </a:tr>
              <a:tr h="518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18.03.01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</a:rPr>
                        <a:t>Химическая технология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700" b="0" baseline="0" dirty="0">
                          <a:solidFill>
                            <a:schemeClr val="bg1"/>
                          </a:solidFill>
                        </a:rPr>
                        <a:t>бакалавриат, </a:t>
                      </a: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4 года, очная)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23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Математика - 39 б.;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Биология - 39 б. / Химия - 39 б. / Информатика и ИКТ - 44 б.; 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Русский язык - 40 б. 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indent="0">
                        <a:buFont typeface="+mj-lt"/>
                        <a:buAutoNum type="arabicPeriod"/>
                      </a:pP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488820"/>
                  </a:ext>
                </a:extLst>
              </a:tr>
              <a:tr h="627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44.03.01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Педагогическое образование</a:t>
                      </a:r>
                    </a:p>
                    <a:p>
                      <a:r>
                        <a:rPr lang="ru-RU" sz="800" dirty="0"/>
                        <a:t>(Биология и География)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</a:rPr>
                        <a:t>(бакалавриат,5 года</a:t>
                      </a: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, очная)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21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1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Обществознание - 45 б.;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 Биология - 39 б. / География - 40 б. / Математика - 39 б.; 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lang="ru-RU" sz="700" dirty="0"/>
                        <a:t>Русский язык - 40 б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Основы педагогики (тестирование + собеседование) - 39 б.; 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Биология, химия, география в школе (собеседование) - 39 б.; 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Русский язык (тестирование) - 40 б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7691001"/>
                  </a:ext>
                </a:extLst>
              </a:tr>
              <a:tr h="417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44.03.05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Педагогическое образование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(Биология и Химия)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700" b="0" baseline="0" dirty="0">
                          <a:solidFill>
                            <a:schemeClr val="bg1"/>
                          </a:solidFill>
                        </a:rPr>
                        <a:t>бакалавриат,</a:t>
                      </a: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5 лет, </a:t>
                      </a:r>
                      <a:r>
                        <a:rPr lang="ru-RU" sz="700" b="1" baseline="0" dirty="0">
                          <a:solidFill>
                            <a:schemeClr val="bg1"/>
                          </a:solidFill>
                        </a:rPr>
                        <a:t>заочная)</a:t>
                      </a:r>
                      <a:endParaRPr lang="ru-RU" sz="7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14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700" dirty="0"/>
                        <a:t>Обществознание - 45 б.;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700" dirty="0"/>
                        <a:t>Биология - 39 б. / Химия - 39 б. / Математика - 39 б.;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700" dirty="0"/>
                        <a:t>Русский язык - 40 б. </a:t>
                      </a:r>
                    </a:p>
                    <a:p>
                      <a:pPr marL="174625" indent="-174625">
                        <a:buFont typeface="+mj-lt"/>
                        <a:buNone/>
                      </a:pPr>
                      <a:endParaRPr lang="ru-RU" sz="700" dirty="0"/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endParaRPr lang="ru-RU" sz="700" dirty="0"/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700" dirty="0"/>
                        <a:t>Обществознание - 45 б.;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700" dirty="0"/>
                        <a:t>Химия - 39 б. / Математика - 39 б. / Биология - 39 б.;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700" dirty="0"/>
                        <a:t>Русский язык - 40 б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700" dirty="0"/>
                        <a:t>1.Основы педагогики (тестирование + собеседование) - 39 б.;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700" dirty="0"/>
                        <a:t>2. Биология, химия в школе (собеседование) - 39 б.;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700" dirty="0"/>
                        <a:t>3. Русский язык (тестирование) - 40 б.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+mj-lt"/>
                        <a:buAutoNum type="arabicPeriod"/>
                      </a:pP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Основы педагогики (тестирование + собеседование) - 39 б.;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 Биология, химия, география в школе (собеседование) - 39 б.; </a:t>
                      </a:r>
                    </a:p>
                    <a:p>
                      <a:pPr marL="0" indent="0">
                        <a:buFont typeface="+mj-lt"/>
                        <a:buAutoNum type="arabicPeriod"/>
                      </a:pPr>
                      <a:r>
                        <a:rPr lang="ru-RU" sz="700" dirty="0"/>
                        <a:t>Русский язык (тестирование) - 40 б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7747641"/>
                  </a:ext>
                </a:extLst>
              </a:tr>
              <a:tr h="1131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44.03.05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solidFill>
                            <a:schemeClr val="bg1"/>
                          </a:solidFill>
                        </a:rPr>
                        <a:t>Педагогическое образование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(Химия и Экология)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700" b="0" baseline="0" dirty="0">
                          <a:solidFill>
                            <a:schemeClr val="bg1"/>
                          </a:solidFill>
                        </a:rPr>
                        <a:t>бакалавриат,</a:t>
                      </a:r>
                      <a:r>
                        <a:rPr lang="ru-RU" sz="700" baseline="0" dirty="0">
                          <a:solidFill>
                            <a:schemeClr val="bg1"/>
                          </a:solidFill>
                        </a:rPr>
                        <a:t>5 лет, очная)</a:t>
                      </a:r>
                      <a:endParaRPr lang="ru-RU" sz="7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4625" indent="-174625">
                        <a:buFont typeface="+mj-lt"/>
                        <a:buAutoNum type="arabicPeriod"/>
                      </a:pPr>
                      <a:endParaRPr lang="ru-RU" sz="16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indent="0">
                        <a:buFont typeface="+mj-lt"/>
                        <a:buAutoNum type="arabicPeriod"/>
                      </a:pPr>
                      <a:endParaRPr lang="ru-RU" sz="16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53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99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217" y="285664"/>
            <a:ext cx="7055380" cy="1400530"/>
          </a:xfrm>
        </p:spPr>
        <p:txBody>
          <a:bodyPr/>
          <a:lstStyle/>
          <a:p>
            <a:pPr algn="ctr"/>
            <a:r>
              <a:rPr lang="ru-RU" sz="2400" b="1" dirty="0"/>
              <a:t>Перечень документов предоставляемых в отборочную комиссию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163867"/>
              </p:ext>
            </p:extLst>
          </p:nvPr>
        </p:nvGraphicFramePr>
        <p:xfrm>
          <a:off x="747345" y="1243747"/>
          <a:ext cx="7464671" cy="527490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615463">
                  <a:extLst>
                    <a:ext uri="{9D8B030D-6E8A-4147-A177-3AD203B41FA5}">
                      <a16:colId xmlns:a16="http://schemas.microsoft.com/office/drawing/2014/main" val="2065884551"/>
                    </a:ext>
                  </a:extLst>
                </a:gridCol>
                <a:gridCol w="3332285">
                  <a:extLst>
                    <a:ext uri="{9D8B030D-6E8A-4147-A177-3AD203B41FA5}">
                      <a16:colId xmlns:a16="http://schemas.microsoft.com/office/drawing/2014/main" val="1431265627"/>
                    </a:ext>
                  </a:extLst>
                </a:gridCol>
                <a:gridCol w="3516923">
                  <a:extLst>
                    <a:ext uri="{9D8B030D-6E8A-4147-A177-3AD203B41FA5}">
                      <a16:colId xmlns:a16="http://schemas.microsoft.com/office/drawing/2014/main" val="1998511856"/>
                    </a:ext>
                  </a:extLst>
                </a:gridCol>
              </a:tblGrid>
              <a:tr h="1929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dirty="0">
                          <a:effectLst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dirty="0">
                          <a:effectLst/>
                        </a:rPr>
                        <a:t>Документ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dirty="0">
                          <a:effectLst/>
                        </a:rPr>
                        <a:t>Примечание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extLst>
                  <a:ext uri="{0D108BD9-81ED-4DB2-BD59-A6C34878D82A}">
                    <a16:rowId xmlns:a16="http://schemas.microsoft.com/office/drawing/2014/main" val="1665178935"/>
                  </a:ext>
                </a:extLst>
              </a:tr>
              <a:tr h="4822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Паспорт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Скан-копия (обязательно)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страницы 2, 3, 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extLst>
                  <a:ext uri="{0D108BD9-81ED-4DB2-BD59-A6C34878D82A}">
                    <a16:rowId xmlns:a16="http://schemas.microsoft.com/office/drawing/2014/main" val="298209166"/>
                  </a:ext>
                </a:extLst>
              </a:tr>
              <a:tr h="626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Аттестат / диплом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Оригинал или скан-копия (обязательно)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с приложением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extLst>
                  <a:ext uri="{0D108BD9-81ED-4DB2-BD59-A6C34878D82A}">
                    <a16:rowId xmlns:a16="http://schemas.microsoft.com/office/drawing/2014/main" val="4262785434"/>
                  </a:ext>
                </a:extLst>
              </a:tr>
              <a:tr h="626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Заявление установленного образца</a:t>
                      </a: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extLst>
                  <a:ext uri="{0D108BD9-81ED-4DB2-BD59-A6C34878D82A}">
                    <a16:rowId xmlns:a16="http://schemas.microsoft.com/office/drawing/2014/main" val="1388679628"/>
                  </a:ext>
                </a:extLst>
              </a:tr>
              <a:tr h="10609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СНИЛС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Скан-копия или номер (при отсутствии предоставляется уникальный идентификационный номер)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extLst>
                  <a:ext uri="{0D108BD9-81ED-4DB2-BD59-A6C34878D82A}">
                    <a16:rowId xmlns:a16="http://schemas.microsoft.com/office/drawing/2014/main" val="3651157486"/>
                  </a:ext>
                </a:extLst>
              </a:tr>
              <a:tr h="4822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Медицинская справка 086у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Оригинал или скан-копия (при наличии)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extLst>
                  <a:ext uri="{0D108BD9-81ED-4DB2-BD59-A6C34878D82A}">
                    <a16:rowId xmlns:a16="http://schemas.microsoft.com/office/drawing/2014/main" val="4682622"/>
                  </a:ext>
                </a:extLst>
              </a:tr>
              <a:tr h="3375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ИНН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Скан-копия или номер (при наличии)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extLst>
                  <a:ext uri="{0D108BD9-81ED-4DB2-BD59-A6C34878D82A}">
                    <a16:rowId xmlns:a16="http://schemas.microsoft.com/office/drawing/2014/main" val="4061836252"/>
                  </a:ext>
                </a:extLst>
              </a:tr>
              <a:tr h="3375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>
                          <a:effectLst/>
                        </a:rPr>
                        <a:t>Фотография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Формат 3х4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4 шт. / цифровая в хорошем качестве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extLst>
                  <a:ext uri="{0D108BD9-81ED-4DB2-BD59-A6C34878D82A}">
                    <a16:rowId xmlns:a16="http://schemas.microsoft.com/office/drawing/2014/main" val="1577866230"/>
                  </a:ext>
                </a:extLst>
              </a:tr>
              <a:tr h="3375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>
                          <a:effectLst/>
                        </a:rPr>
                        <a:t>Индивидуальные достижения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Копии (при наличии)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extLst>
                  <a:ext uri="{0D108BD9-81ED-4DB2-BD59-A6C34878D82A}">
                    <a16:rowId xmlns:a16="http://schemas.microsoft.com/office/drawing/2014/main" val="2751211415"/>
                  </a:ext>
                </a:extLst>
              </a:tr>
              <a:tr h="3375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Иные документы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Копии (при необходимости)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extLst>
                  <a:ext uri="{0D108BD9-81ED-4DB2-BD59-A6C34878D82A}">
                    <a16:rowId xmlns:a16="http://schemas.microsoft.com/office/drawing/2014/main" val="1237568191"/>
                  </a:ext>
                </a:extLst>
              </a:tr>
              <a:tr h="3375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Дополнительные документы</a:t>
                      </a:r>
                    </a:p>
                  </a:txBody>
                  <a:tcPr marL="48227" marR="48227" marT="24114" marB="2411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>
                          <a:effectLst/>
                        </a:rPr>
                        <a:t>при наличии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48227" marR="48227" marT="24114" marB="24114" anchor="ctr"/>
                </a:tc>
                <a:extLst>
                  <a:ext uri="{0D108BD9-81ED-4DB2-BD59-A6C34878D82A}">
                    <a16:rowId xmlns:a16="http://schemas.microsoft.com/office/drawing/2014/main" val="2313396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560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417</TotalTime>
  <Words>1194</Words>
  <Application>Microsoft Office PowerPoint</Application>
  <PresentationFormat>Экран (4:3)</PresentationFormat>
  <Paragraphs>170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inherit</vt:lpstr>
      <vt:lpstr>Open Sans</vt:lpstr>
      <vt:lpstr>Wingdings 3</vt:lpstr>
      <vt:lpstr>Ион</vt:lpstr>
      <vt:lpstr>ИНСТИТУТ ЕСТЕСТВЕННЫХ НАУК </vt:lpstr>
      <vt:lpstr>Дорогой  абитуриент !</vt:lpstr>
      <vt:lpstr>ИНСТИТУТ ЕСТЕСТВЕННЫХ НАУК </vt:lpstr>
      <vt:lpstr>Перечень программ бакалавриата и специалитета ИЕН </vt:lpstr>
      <vt:lpstr>Перечень документов предоставляемых в отборочную комиссию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ЕСТЕСТВЕННЫХ НАУК</dc:title>
  <dc:creator>Надежда Лазарева</dc:creator>
  <cp:lastModifiedBy>Алексеев Алексей Гаврильевич</cp:lastModifiedBy>
  <cp:revision>20</cp:revision>
  <dcterms:created xsi:type="dcterms:W3CDTF">2021-12-02T02:03:58Z</dcterms:created>
  <dcterms:modified xsi:type="dcterms:W3CDTF">2023-02-10T05:35:31Z</dcterms:modified>
</cp:coreProperties>
</file>